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7747000" cx="10807700"/>
  <p:notesSz cx="10807700" cy="7747000"/>
  <p:embeddedFontLs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72">
          <p15:clr>
            <a:srgbClr val="A4A3A4"/>
          </p15:clr>
        </p15:guide>
        <p15:guide id="2" pos="21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lL6bniYS5W55NNo3KXN5ApyBC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2" orient="horz"/>
        <p:guide pos="21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68312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121400" y="0"/>
            <a:ext cx="468312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358063"/>
            <a:ext cx="468312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579813" y="968375"/>
            <a:ext cx="3648075" cy="26146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5"/>
          <p:cNvSpPr txBox="1"/>
          <p:nvPr>
            <p:ph idx="1" type="body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35"/>
          <p:cNvSpPr txBox="1"/>
          <p:nvPr>
            <p:ph idx="2" type="body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ORTADA">
  <p:cSld name="2_PORTADA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36"/>
          <p:cNvSpPr txBox="1"/>
          <p:nvPr>
            <p:ph idx="2" type="body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 showMasterSp="0">
  <p:cSld name="ÍNDICE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7"/>
          <p:cNvSpPr/>
          <p:nvPr/>
        </p:nvSpPr>
        <p:spPr>
          <a:xfrm>
            <a:off x="6350" y="6350"/>
            <a:ext cx="10800080" cy="7731125"/>
          </a:xfrm>
          <a:custGeom>
            <a:rect b="b" l="l" r="r" t="t"/>
            <a:pathLst>
              <a:path extrusionOk="0" h="7731125" w="10800080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noFill/>
          <a:ln cap="flat" cmpd="sng" w="12700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 txBox="1"/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37"/>
          <p:cNvSpPr txBox="1"/>
          <p:nvPr/>
        </p:nvSpPr>
        <p:spPr>
          <a:xfrm>
            <a:off x="3877921" y="1014586"/>
            <a:ext cx="34604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 txBox="1"/>
          <p:nvPr>
            <p:ph idx="1" type="body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7"/>
          <p:cNvSpPr txBox="1"/>
          <p:nvPr>
            <p:ph idx="2" type="body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" showMasterSp="0">
  <p:cSld name="SLIDE 3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8"/>
          <p:cNvSpPr txBox="1"/>
          <p:nvPr>
            <p:ph idx="1" type="body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8"/>
          <p:cNvSpPr txBox="1"/>
          <p:nvPr>
            <p:ph idx="2" type="body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8"/>
          <p:cNvSpPr txBox="1"/>
          <p:nvPr>
            <p:ph idx="3" type="body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8"/>
          <p:cNvSpPr txBox="1"/>
          <p:nvPr>
            <p:ph idx="4" type="body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8"/>
          <p:cNvSpPr txBox="1"/>
          <p:nvPr>
            <p:ph idx="5" type="body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8"/>
          <p:cNvSpPr txBox="1"/>
          <p:nvPr>
            <p:ph idx="6" type="body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8"/>
          <p:cNvSpPr txBox="1"/>
          <p:nvPr>
            <p:ph idx="7" type="body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8"/>
          <p:cNvSpPr txBox="1"/>
          <p:nvPr>
            <p:ph idx="8" type="body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8"/>
          <p:cNvSpPr txBox="1"/>
          <p:nvPr>
            <p:ph idx="9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38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38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3" showMasterSp="0">
  <p:cSld name="1_SLIDE 3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9"/>
          <p:cNvSpPr txBox="1"/>
          <p:nvPr>
            <p:ph idx="1" type="body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3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9"/>
          <p:cNvSpPr txBox="1"/>
          <p:nvPr>
            <p:ph idx="2" type="body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9"/>
          <p:cNvSpPr txBox="1"/>
          <p:nvPr>
            <p:ph idx="3" type="body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4" type="body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5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39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 showMasterSp="0">
  <p:cSld name="CONTRAPORTADA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 dibujo de una cara feliz&#10;&#10;Descripción generada automáticamente con confianza baja" id="103" name="Google Shape;10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7450" y="4711700"/>
            <a:ext cx="3352800" cy="8449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0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" showMasterSp="0">
  <p:cSld name="SECCIÓN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8"/>
          <p:cNvSpPr txBox="1"/>
          <p:nvPr>
            <p:ph idx="2" type="body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b="1" i="0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1" showMasterSp="0">
  <p:cSld name="1_SLIDE 1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bujo animado de un personaje animado&#10;&#10;Descripción generada automáticamente con confianza media" id="27" name="Google Shape;27;p29"/>
          <p:cNvPicPr preferRelativeResize="0"/>
          <p:nvPr/>
        </p:nvPicPr>
        <p:blipFill rotWithShape="1">
          <a:blip r:embed="rId2">
            <a:alphaModFix/>
          </a:blip>
          <a:srcRect b="0" l="0" r="2858" t="0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29"/>
          <p:cNvSpPr txBox="1"/>
          <p:nvPr>
            <p:ph idx="2" type="body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3" type="body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9"/>
          <p:cNvSpPr txBox="1"/>
          <p:nvPr>
            <p:ph idx="4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9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2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 showMasterSp="0">
  <p:cSld name="SLIDE 2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0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30"/>
          <p:cNvSpPr txBox="1"/>
          <p:nvPr>
            <p:ph idx="3" type="body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0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1"/>
          <p:cNvSpPr txBox="1"/>
          <p:nvPr>
            <p:ph type="ctrTitle"/>
          </p:nvPr>
        </p:nvSpPr>
        <p:spPr>
          <a:xfrm>
            <a:off x="504692" y="804069"/>
            <a:ext cx="5271135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31"/>
          <p:cNvSpPr txBox="1"/>
          <p:nvPr>
            <p:ph idx="1" type="subTitle"/>
          </p:nvPr>
        </p:nvSpPr>
        <p:spPr>
          <a:xfrm>
            <a:off x="1621155" y="4338320"/>
            <a:ext cx="7565390" cy="193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38092" y="4815225"/>
            <a:ext cx="3108045" cy="59443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/>
          <p:nvPr/>
        </p:nvSpPr>
        <p:spPr>
          <a:xfrm>
            <a:off x="0" y="7454900"/>
            <a:ext cx="10807700" cy="292100"/>
          </a:xfrm>
          <a:custGeom>
            <a:rect b="b" l="l" r="r" t="t"/>
            <a:pathLst>
              <a:path extrusionOk="0" h="292100" w="1080770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87" y="2692123"/>
            <a:ext cx="7557634" cy="14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3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ORTADA">
  <p:cSld name="3_PORTAD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4"/>
          <p:cNvSpPr txBox="1"/>
          <p:nvPr>
            <p:ph idx="1" type="body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4"/>
          <p:cNvSpPr txBox="1"/>
          <p:nvPr>
            <p:ph idx="2" type="body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hyperlink" Target="https://docs.python.org/es/3.9/library/functions.html" TargetMode="External"/><Relationship Id="rId5" Type="http://schemas.openxmlformats.org/officeDocument/2006/relationships/hyperlink" Target="https://docs.python.org/es/3.9/library/function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image" Target="../media/image37.jpg"/><Relationship Id="rId5" Type="http://schemas.openxmlformats.org/officeDocument/2006/relationships/image" Target="../media/image32.jpg"/><Relationship Id="rId6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image" Target="../media/image42.jpg"/><Relationship Id="rId5" Type="http://schemas.openxmlformats.org/officeDocument/2006/relationships/hyperlink" Target="mailto:luis@lubay.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"/>
            <a:ext cx="10807699" cy="77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500">
                <a:solidFill>
                  <a:srgbClr val="FFEA4F"/>
                </a:solidFill>
              </a:rPr>
              <a:t>Data  Fundamentals</a:t>
            </a:r>
            <a:endParaRPr sz="5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Python Shell - My Blog" id="175" name="Google Shape;1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0" y="3563309"/>
            <a:ext cx="6851650" cy="3526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/>
          <p:nvPr/>
        </p:nvSpPr>
        <p:spPr>
          <a:xfrm>
            <a:off x="0" y="1885192"/>
            <a:ext cx="2889250" cy="4481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>
            <p:ph idx="2" type="body"/>
          </p:nvPr>
        </p:nvSpPr>
        <p:spPr>
          <a:xfrm>
            <a:off x="717924" y="2684219"/>
            <a:ext cx="4990726" cy="750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 sz="1800"/>
              <a:t>Es un software que nos permite desarrollar de una forma </a:t>
            </a:r>
            <a:r>
              <a:rPr lang="es-ES" sz="2400"/>
              <a:t>más fácil. </a:t>
            </a:r>
            <a:endParaRPr sz="1800"/>
          </a:p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br>
              <a:rPr lang="es-ES" sz="1800"/>
            </a:br>
            <a:endParaRPr sz="1800"/>
          </a:p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10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¿Qué es un IDE?</a:t>
            </a:r>
            <a:endParaRPr/>
          </a:p>
        </p:txBody>
      </p:sp>
      <p:sp>
        <p:nvSpPr>
          <p:cNvPr id="179" name="Google Shape;179;p10"/>
          <p:cNvSpPr txBox="1"/>
          <p:nvPr>
            <p:ph idx="3" type="body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IDE</a:t>
            </a:r>
            <a:endParaRPr/>
          </a:p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" name="Google Shape;180;p1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0"/>
          <p:cNvSpPr txBox="1"/>
          <p:nvPr>
            <p:ph idx="1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TÍTULO DE LA PRESENTACIÓN</a:t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6822" y="749249"/>
            <a:ext cx="2751555" cy="2751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ny - Wikipedia" id="184" name="Google Shape;18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6850" y="3857864"/>
            <a:ext cx="31115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25" y="1497636"/>
            <a:ext cx="9899650" cy="5568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Ventajas de usar un IDE:</a:t>
            </a:r>
            <a:br>
              <a:rPr lang="es-ES"/>
            </a:br>
            <a:endParaRPr/>
          </a:p>
        </p:txBody>
      </p:sp>
      <p:sp>
        <p:nvSpPr>
          <p:cNvPr id="191" name="Google Shape;191;p11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1"/>
          <p:cNvSpPr txBox="1"/>
          <p:nvPr>
            <p:ph idx="1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TÍTULO DE LA PRESENTACIÓN</a:t>
            </a:r>
            <a:endParaRPr/>
          </a:p>
        </p:txBody>
      </p:sp>
      <p:sp>
        <p:nvSpPr>
          <p:cNvPr id="194" name="Google Shape;194;p11"/>
          <p:cNvSpPr txBox="1"/>
          <p:nvPr>
            <p:ph idx="3" type="body"/>
          </p:nvPr>
        </p:nvSpPr>
        <p:spPr>
          <a:xfrm>
            <a:off x="4718050" y="4281912"/>
            <a:ext cx="5257800" cy="1365797"/>
          </a:xfrm>
          <a:prstGeom prst="rect">
            <a:avLst/>
          </a:prstGeom>
          <a:solidFill>
            <a:srgbClr val="22D3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 sz="2000">
                <a:solidFill>
                  <a:srgbClr val="061121"/>
                </a:solidFill>
              </a:rPr>
              <a:t>Auto-completado de código</a:t>
            </a:r>
            <a:endParaRPr/>
          </a:p>
          <a:p>
            <a:pPr indent="0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 sz="2000">
                <a:solidFill>
                  <a:srgbClr val="061121"/>
                </a:solidFill>
              </a:rPr>
              <a:t>Coloración sintáctica</a:t>
            </a:r>
            <a:endParaRPr/>
          </a:p>
          <a:p>
            <a:pPr indent="0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 sz="2000">
                <a:solidFill>
                  <a:srgbClr val="061121"/>
                </a:solidFill>
              </a:rPr>
              <a:t>Navegación de clases, objetos, funciones</a:t>
            </a:r>
            <a:endParaRPr/>
          </a:p>
          <a:p>
            <a:pPr indent="0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 sz="2000">
                <a:solidFill>
                  <a:srgbClr val="061121"/>
                </a:solidFill>
              </a:rPr>
              <a:t>Barras de herramientas</a:t>
            </a:r>
            <a:endParaRPr/>
          </a:p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rgbClr val="061121"/>
              </a:solidFill>
            </a:endParaRPr>
          </a:p>
          <a:p>
            <a:pPr indent="1588" lvl="0" marL="111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rgbClr val="06112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>
            <p:ph type="title"/>
          </p:nvPr>
        </p:nvSpPr>
        <p:spPr>
          <a:xfrm>
            <a:off x="537042" y="804069"/>
            <a:ext cx="178371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CRISP-DM</a:t>
            </a:r>
            <a:endParaRPr/>
          </a:p>
        </p:txBody>
      </p:sp>
      <p:sp>
        <p:nvSpPr>
          <p:cNvPr id="201" name="Google Shape;201;p12"/>
          <p:cNvSpPr txBox="1"/>
          <p:nvPr/>
        </p:nvSpPr>
        <p:spPr>
          <a:xfrm>
            <a:off x="646450" y="576881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25" y="2306093"/>
            <a:ext cx="6172199" cy="38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1400" y="2418168"/>
            <a:ext cx="3747750" cy="375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807699" cy="7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 txBox="1"/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VARIABLES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6851650" y="5228537"/>
            <a:ext cx="3654425" cy="1146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nombreVariable1 = valor1</a:t>
            </a:r>
            <a:endParaRPr/>
          </a:p>
          <a:p>
            <a:pPr indent="-457200" lvl="0" marL="469900" marR="508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nombreVariable2 = valor2</a:t>
            </a:r>
            <a:endParaRPr/>
          </a:p>
          <a:p>
            <a:pPr indent="-457200" lvl="0" marL="469900" marR="508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Una variable es donde se almacenan y se recuperan los datos de un programa.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Existen distintos tipos de variables: texto, número, booleanos…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300" y="4688674"/>
            <a:ext cx="4883950" cy="20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375" y="2603043"/>
            <a:ext cx="7724774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850" y="4382599"/>
            <a:ext cx="4859774" cy="1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>
            <p:ph type="title"/>
          </p:nvPr>
        </p:nvSpPr>
        <p:spPr>
          <a:xfrm>
            <a:off x="613242" y="804069"/>
            <a:ext cx="126238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LISTAS</a:t>
            </a:r>
            <a:endParaRPr/>
          </a:p>
        </p:txBody>
      </p:sp>
      <p:sp>
        <p:nvSpPr>
          <p:cNvPr id="223" name="Google Shape;223;p14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</a:t>
            </a:r>
            <a:r>
              <a:rPr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807699" cy="7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FUNCIONES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414" y="1442891"/>
            <a:ext cx="4660950" cy="585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5">
            <a:alphaModFix/>
          </a:blip>
          <a:srcRect b="5932" l="41129" r="17240" t="16058"/>
          <a:stretch/>
        </p:blipFill>
        <p:spPr>
          <a:xfrm>
            <a:off x="840607" y="2273300"/>
            <a:ext cx="3505200" cy="5009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807699" cy="7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FUNCIONES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6854825" y="4740308"/>
            <a:ext cx="2839085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nombreFuncion( ):  instruc1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Una función te permite definir un bloque de </a:t>
            </a:r>
            <a:r>
              <a:rPr b="1"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código reutilizable </a:t>
            </a: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que se puede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182300" y="3060670"/>
            <a:ext cx="431927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ejecutar muchas veces dentro de tu programa.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Una de las grandes ventajas de usar funciones en tu código es que reduce el número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1182300" y="3883630"/>
            <a:ext cx="372237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A0A23"/>
                </a:solidFill>
                <a:latin typeface="Calibri"/>
                <a:ea typeface="Calibri"/>
                <a:cs typeface="Calibri"/>
                <a:sym typeface="Calibri"/>
              </a:rPr>
              <a:t>total de líneas de código en tu proyecto.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0364" y="4391969"/>
            <a:ext cx="3722370" cy="249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/>
        </p:nvSpPr>
        <p:spPr>
          <a:xfrm>
            <a:off x="2816225" y="6343048"/>
            <a:ext cx="477329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 parámetro y sin parámetro (ARGUMENTOS)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1626800" y="2306797"/>
            <a:ext cx="662495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¿Para qué repetir una y otra vez bloques de código una y otra vez?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390575"/>
            <a:ext cx="7217848" cy="25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 txBox="1"/>
          <p:nvPr>
            <p:ph type="title"/>
          </p:nvPr>
        </p:nvSpPr>
        <p:spPr>
          <a:xfrm>
            <a:off x="504692" y="804069"/>
            <a:ext cx="21170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FUNCIONES</a:t>
            </a: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730" y="2334620"/>
            <a:ext cx="6035595" cy="47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8"/>
          <p:cNvSpPr/>
          <p:nvPr/>
        </p:nvSpPr>
        <p:spPr>
          <a:xfrm>
            <a:off x="2700636" y="4234150"/>
            <a:ext cx="5180965" cy="533400"/>
          </a:xfrm>
          <a:custGeom>
            <a:rect b="b" l="l" r="r" t="t"/>
            <a:pathLst>
              <a:path extrusionOk="0" h="533400" w="5180965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2687936" y="4203670"/>
            <a:ext cx="5194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Funciones nativas y propias: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3007358" y="5300950"/>
            <a:ext cx="4567555" cy="53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¡YA PODEMOS USARLAS!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8"/>
          <p:cNvSpPr txBox="1"/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FUNCIONES (Python)</a:t>
            </a:r>
            <a:endParaRPr/>
          </a:p>
        </p:txBody>
      </p:sp>
      <p:sp>
        <p:nvSpPr>
          <p:cNvPr id="264" name="Google Shape;264;p18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/>
          <p:nvPr/>
        </p:nvSpPr>
        <p:spPr>
          <a:xfrm>
            <a:off x="2700636" y="4234150"/>
            <a:ext cx="5180965" cy="533400"/>
          </a:xfrm>
          <a:custGeom>
            <a:rect b="b" l="l" r="r" t="t"/>
            <a:pathLst>
              <a:path extrusionOk="0" h="533400" w="5180965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 txBox="1"/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FUNCIONES (Python)</a:t>
            </a:r>
            <a:endParaRPr/>
          </a:p>
        </p:txBody>
      </p:sp>
      <p:sp>
        <p:nvSpPr>
          <p:cNvPr id="271" name="Google Shape;271;p19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nciones en python: Print ()" id="272" name="Google Shape;2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380" y="1795750"/>
            <a:ext cx="7534939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6"/>
            <a:ext cx="10807699" cy="774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500">
                <a:solidFill>
                  <a:srgbClr val="FFEA4F"/>
                </a:solidFill>
              </a:rPr>
              <a:t>Data  Fundamentals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50"/>
            <a:ext cx="10807699" cy="75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/>
          <p:nvPr/>
        </p:nvSpPr>
        <p:spPr>
          <a:xfrm>
            <a:off x="2096700" y="3929350"/>
            <a:ext cx="6465570" cy="731520"/>
          </a:xfrm>
          <a:custGeom>
            <a:rect b="b" l="l" r="r" t="t"/>
            <a:pathLst>
              <a:path extrusionOk="0" h="731520" w="6465570">
                <a:moveTo>
                  <a:pt x="6465391" y="731519"/>
                </a:moveTo>
                <a:lnTo>
                  <a:pt x="0" y="731519"/>
                </a:lnTo>
                <a:lnTo>
                  <a:pt x="0" y="0"/>
                </a:lnTo>
                <a:lnTo>
                  <a:pt x="6465391" y="0"/>
                </a:lnTo>
                <a:lnTo>
                  <a:pt x="6465391" y="7315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2084000" y="3892265"/>
            <a:ext cx="64833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 es nuestra gran aliada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517392" y="844537"/>
            <a:ext cx="3634740" cy="4133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FUNCIONES (Python)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517392" y="707377"/>
            <a:ext cx="129159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905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/>
        </p:nvSpPr>
        <p:spPr>
          <a:xfrm>
            <a:off x="1888172" y="2292956"/>
            <a:ext cx="7031355" cy="1100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librerías serán nuestro mayor aliado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 solucion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006425"/>
            <a:ext cx="1981199" cy="23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2475" y="5119525"/>
            <a:ext cx="1847849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700" y="5809025"/>
            <a:ext cx="2914649" cy="10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2549" y="4017286"/>
            <a:ext cx="2893656" cy="95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1"/>
          <p:cNvSpPr txBox="1"/>
          <p:nvPr>
            <p:ph type="ctrTitle"/>
          </p:nvPr>
        </p:nvSpPr>
        <p:spPr>
          <a:xfrm>
            <a:off x="504692" y="804069"/>
            <a:ext cx="5271135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NOSOTROS USAREMOS ESTO</a:t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51718"/>
            <a:ext cx="10502899" cy="439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 txBox="1"/>
          <p:nvPr/>
        </p:nvSpPr>
        <p:spPr>
          <a:xfrm>
            <a:off x="504692" y="690105"/>
            <a:ext cx="1315720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1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3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05" name="Google Shape;305;p23"/>
            <p:cNvSpPr/>
            <p:nvPr/>
          </p:nvSpPr>
          <p:spPr>
            <a:xfrm>
              <a:off x="626725" y="871350"/>
              <a:ext cx="9686290" cy="5114290"/>
            </a:xfrm>
            <a:custGeom>
              <a:rect b="b" l="l" r="r" t="t"/>
              <a:pathLst>
                <a:path extrusionOk="0" h="5114290" w="968629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" name="Google Shape;30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23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37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u="sng">
                <a:solidFill>
                  <a:srgbClr val="607D8B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luis@lubay.es</a:t>
            </a:r>
            <a:endParaRPr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"/>
            <a:ext cx="10807699" cy="77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500">
                <a:solidFill>
                  <a:srgbClr val="FFEA4F"/>
                </a:solidFill>
              </a:rPr>
              <a:t>Data  Fundamentals</a:t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807699" cy="7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6350" y="6350"/>
            <a:ext cx="10800080" cy="7731125"/>
          </a:xfrm>
          <a:custGeom>
            <a:rect b="b" l="l" r="r" t="t"/>
            <a:pathLst>
              <a:path extrusionOk="0" h="7731125" w="10800080">
                <a:moveTo>
                  <a:pt x="10800002" y="7730857"/>
                </a:moveTo>
                <a:lnTo>
                  <a:pt x="0" y="7730857"/>
                </a:lnTo>
                <a:lnTo>
                  <a:pt x="0" y="0"/>
                </a:lnTo>
                <a:lnTo>
                  <a:pt x="10800002" y="0"/>
                </a:lnTo>
                <a:lnTo>
                  <a:pt x="10800002" y="7730857"/>
                </a:lnTo>
                <a:close/>
              </a:path>
            </a:pathLst>
          </a:custGeom>
          <a:noFill/>
          <a:ln cap="flat" cmpd="sng" w="12675">
            <a:solidFill>
              <a:srgbClr val="1C1C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40693" y="2175365"/>
            <a:ext cx="4920357" cy="377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-421640" lvl="0" marL="433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/>
            </a:pPr>
            <a:r>
              <a:rPr lang="es-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Lenguaje de programación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19375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¿Por qué Python?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1640" lvl="0" marL="433705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/>
            </a:pPr>
            <a:r>
              <a:rPr lang="es-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¿Qué es un IDE?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 usar un IDE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CRISP-DM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1640" lvl="0" marL="433705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/>
            </a:pPr>
            <a:r>
              <a:rPr lang="es-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indent="-421640" lvl="0" marL="433705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/>
            </a:pPr>
            <a:r>
              <a:rPr lang="es-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endParaRPr/>
          </a:p>
          <a:p>
            <a:pPr indent="-421640" lvl="0" marL="433705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/>
            </a:pPr>
            <a:r>
              <a:rPr lang="es-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Librerías y PIP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Funciones (tipos)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Librerías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090" lvl="1" marL="1229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0" i="0" lang="es-E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904875" y="1512334"/>
            <a:ext cx="1051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Índice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828675" y="690105"/>
            <a:ext cx="108712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ECOSISTEMA DATA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ES"/>
              <a:t>TÍTULO DE LA PRESENTACIÓN</a:t>
            </a:r>
            <a:endParaRPr/>
          </a:p>
        </p:txBody>
      </p:sp>
      <p:sp>
        <p:nvSpPr>
          <p:cNvPr id="138" name="Google Shape;138;p5"/>
          <p:cNvSpPr txBox="1"/>
          <p:nvPr>
            <p:ph idx="2" type="body"/>
          </p:nvPr>
        </p:nvSpPr>
        <p:spPr>
          <a:xfrm>
            <a:off x="922936" y="2959100"/>
            <a:ext cx="7186796" cy="69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Python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>
            <p:ph type="title"/>
          </p:nvPr>
        </p:nvSpPr>
        <p:spPr>
          <a:xfrm>
            <a:off x="613242" y="804069"/>
            <a:ext cx="8981608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Selección del lenguaje de programación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</a:t>
            </a:r>
            <a:r>
              <a:rPr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 Best Programming Languages of 2020 You should know (Updated) | Devsaran"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031" y="1476093"/>
            <a:ext cx="8275638" cy="513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0" y="7599695"/>
            <a:ext cx="10808335" cy="147320"/>
          </a:xfrm>
          <a:custGeom>
            <a:rect b="b" l="l" r="r" t="t"/>
            <a:pathLst>
              <a:path extrusionOk="0" h="147320" w="10808335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>
            <p:ph type="title"/>
          </p:nvPr>
        </p:nvSpPr>
        <p:spPr>
          <a:xfrm>
            <a:off x="615496" y="958033"/>
            <a:ext cx="8981608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¿Por qué Python?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DATA FUNDAMENTAL</a:t>
            </a:r>
            <a:r>
              <a:rPr lang="es-ES" sz="1000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615496" y="2141674"/>
            <a:ext cx="10710626" cy="45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1050" spcFirstLastPara="1" rIns="81050" wrap="square" tIns="40525">
            <a:normAutofit fontScale="97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de </a:t>
            </a: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nivel</a:t>
            </a:r>
            <a:r>
              <a:rPr b="0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fácil de aprender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Expresivo</a:t>
            </a:r>
            <a:r>
              <a:rPr b="0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legible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 elegante y tipado dinámico y fuerte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Multiparadigma</a:t>
            </a:r>
            <a:endParaRPr b="1" i="1" sz="2837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Multiplataforma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i="1" lang="es-ES" sz="2837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“APRENDER A MONTAR EN BICICLETA”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1" sz="2837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é es Python? El lenguaje de Programación Padre"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836" y="1998233"/>
            <a:ext cx="6775450" cy="423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itor de computadora aislado en el fondo blanco 625963 Vector en Vecteezy" id="160" name="Google Shape;160;p8"/>
          <p:cNvPicPr preferRelativeResize="0"/>
          <p:nvPr/>
        </p:nvPicPr>
        <p:blipFill rotWithShape="1">
          <a:blip r:embed="rId3">
            <a:alphaModFix/>
          </a:blip>
          <a:srcRect b="19847" l="11027" r="10284" t="14753"/>
          <a:stretch/>
        </p:blipFill>
        <p:spPr>
          <a:xfrm>
            <a:off x="450850" y="2197100"/>
            <a:ext cx="4343400" cy="360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>
            <p:ph idx="4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TÍTULO DE LA PRESENTACIÓN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Aprender un lenguaje de programación</a:t>
            </a:r>
            <a:endParaRPr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63900"/>
            <a:ext cx="3229854" cy="11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mundo (digital) de unos y ceros | Esfera TIC | Recurso educativo 764809  - Tiching" id="164" name="Google Shape;1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8836" y="3263900"/>
            <a:ext cx="2245014" cy="112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ES"/>
              <a:t>TÍTULO DE LA PRESENTACIÓN</a:t>
            </a:r>
            <a:endParaRPr/>
          </a:p>
        </p:txBody>
      </p:sp>
      <p:sp>
        <p:nvSpPr>
          <p:cNvPr id="170" name="Google Shape;170;p9"/>
          <p:cNvSpPr txBox="1"/>
          <p:nvPr>
            <p:ph idx="2" type="body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IDE: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¿Qué es un IDE?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2021-05-28T10:18:10Z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